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76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165.xml" ContentType="application/vnd.openxmlformats-officedocument.presentationml.slide+xml"/>
  <Override PartName="/ppt/slides/slide183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72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60" autoAdjust="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dule - 1 : What is IoT ?&#10; Goal of IoT:&#10; Connect the unconnected&#10;Objects that are not currently joined to a computer n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0"/>
            <a:ext cx="838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Module - 1 : What is IoT ?&#10; Evolutionary Phases of the Internet&#10;Internet Phase: Forth(last) Phase Internet of Things (Dig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81000"/>
            <a:ext cx="8991600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 descr="Module – 1 The Core IoT Functional Stack&#10;1. “Things” layer / Layer -1 Things: Sensors and Actuators Layer:&#10;1. Battery-pow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4000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dule – 1 Layer 2: Communications Network Layer&#10;Layer 2: Communications Network Layer&#10; Once we have determined the influ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839200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Module – 1 Layer 2: Communications Network Layer&#10; The operational differences must be understood in order to apply the c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Module – 1 Layer 2: Communications Network Layer&#10; Hazardous location design may also cause corrosive impact to the equipm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89916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Module – 1 Layer 2: Communications Network Layer&#10;Access Network Sublayer:&#10; Direct relationship exists between the IoT net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916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 descr="Module – 1 Layer 2: Communications Network Layer&#10;Access Network Sublayer:&#10; IoT sometimes reuses existing access technolog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 descr="Module – 1 Layer 2: Communications Network Layer&#10;Access Network Sublayer:&#10;Dr. Syed Mustafa, HKBKCE. 115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0"/>
            <a:ext cx="85344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Module – 1 Layer 2: Communications Network Layer&#10;Access Network Sublayer:&#10; Cellular is indicated for transmissions beyond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839200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 descr="Module – 1 Layer 2: Communications Network Layer&#10;Access Network Sublayer:&#10; Common groups are as follows:&#10;1. PAN (personal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 descr="Module – 1 Layer 2: Communications Network Layer&#10;Access Network Sublayer:&#10;2. HAN (home area network):&#10; Scale of a few te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28600"/>
            <a:ext cx="8534400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Module - 1 : IoT and Digitization&#10;IoT and Digitization&#10; At a high level, IoT focuses on connecting “things” such as obj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83058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 descr="Module – 1 Layer 2: Communications Network Layer&#10;Access Network Sublayer:&#10;4. FAN (field area network):&#10; Scale of several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8915400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 descr="Module – 1 Layer 2: Communications Network Layer&#10;Access Network Sublayer:&#10;5. LAN (local area network):&#10; Scale of up to 10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Module – 1 Layer 2: Communications Network Layer&#10;Access Network Sublayer:&#10;Note:&#10;• In the IoT network, a “W” can be added t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8915400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 descr="Module – 1 Layer 2: Communications Network Layer&#10;Access Network Sublayer:&#10;Dr. Syed Mustafa, HKBKCE. 122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5344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 descr="Module – 1 Layer 2: Communications Network Layer&#10;Access Network Sublayer:&#10; Each protocol uses a specific frame format and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6106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 descr="Module – 1 Layer 2: Communications Network Layer&#10;Access Network Sublayer:&#10; Increasing the throughput and achievable dist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106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Module – 1 Layer 2: Communications Network Layer&#10;Access Network Sublayer:&#10;Dr. Syed Mustafa, HKBKCE. 125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3820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 descr="Module – 1 Layer 2: Communications Network Layer&#10;Access Network Sublayer:&#10;The amount of data to carry over a given time p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763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 descr="Module – 1 Layer 2: Communications Network Layer&#10;Access Network Sublayer:&#10;2. Point-to-multipoint topologies:&#10; This topol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457200"/>
            <a:ext cx="8610600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 descr="Module – 1 Layer 2: Communications Network Layer&#10;Access Network Sublayer:&#10; To form a network, a device needs to connect w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154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Module - 1 : IoT and Digitization&#10; IoT and Digitization&#10;Example:&#10;1. Digital camera- No films used, mobile phones with cam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40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Module – 1 Layer 2: Communications Network Layer&#10;Access Network Sublayer:&#10; In such a configuration, the central point ca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4582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 descr="Module – 1 Layer 2: Communications Network Layer&#10;Access Network Sublayer:&#10; The coordinator that implements the full netw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88392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Module – 1 Layer 2: Communications Network Layer&#10;Access Network Sublayer:&#10;Dr. Syed Mustafa, HKBKCE. 131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916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 descr="Module – 1 Layer 2: Communications Network Layer&#10;Access Network Sublayer:&#10; Other point-to-multipoint technologies allow 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 descr="Module – 1 Layer 2: Communications Network Layer&#10;Access Network Sublayer:&#10; These two other nodes would not be able to com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89154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 descr="Module – 1 Layer 2: Communications Network Layer&#10;Access Network Sublayer:&#10;Another property of mesh networks is redundancy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 descr="Module – 1 Layer 2: Communications Network Layer&#10;Access Network Sublayer:&#10; Next Figure shows a mesh topology.&#10; Nodes A 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9154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 descr="Module – 1 Layer 2: Communications Network Layer&#10;Access Network Sublayer: Mesh Topology&#10;Dr. Syed Mustafa, HKBKCE. 136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40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 descr="Module – 1 Layer 2: Communications Network Layer&#10;Access Network Sublayer: Mesh Topology&#10; Figure shows a partial mesh top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4000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 descr="Module – 1 Layer 2: Communications Network Layer&#10;Gateways and Backhaul Sublayer:&#10; Data collected from a smart object may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15400" cy="716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Module - 1 : IoT Impact&#10;IoT Impact&#10; About 14 billion or 0.06% of “things” are connected to the internet today.&#10; Cisco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88392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 descr="Module – 1 Layer 2: Communications Network Layer&#10;Gateways and Backhaul Sublayer:&#10; In most cases, the smart objects are st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Module – 1 Layer 2: Communications Network Layer&#10;Gateways and Backhaul Sublayer:&#10; Communication between the sensors and t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763000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 descr="Module – 1 Layer 2: Communications Network Layer&#10;Gateways and Backhaul Sublayer:&#10; In the DSRC case, the entire “sensor f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15400" cy="6934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 descr="Module – 1 Layer 2: Communications Network Layer&#10;Gateways and Backhaul Sublayer:&#10; In unstable or changing environments (f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153400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Module – 1 Layer 2: Communications Network Layer&#10;Gateways and Backhaul Sublayer:&#10; Throughput decreases as node-to-node d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"/>
            <a:ext cx="8686800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2" descr="Module – 1 Layer 2: Communications Network Layer&#10;Gateways and Backhaul Sublayer:&#10; WiMAX can achieve ranges of up to 50 k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0"/>
            <a:ext cx="8610600" cy="678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 descr="Module – 1 Layer 2: Communications Network Layer&#10;Gateways and&#10;Backhaul Sublayer:&#10;Architectural&#10;Considerations for&#10;WiMAX a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"/>
            <a:ext cx="8458200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 descr="Module – 1 Layer 2: Communications Network Layer&#10;Network Transport Sublayer:&#10; communication structure may involve peer-t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458200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 descr="Module – 1 Layer 2: Communications Network Layer&#10;Network Transport Sublayer:&#10; To allow for such communication structure,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458200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2" descr="Module – 1 Layer 2: Communications Network Layer&#10;Network Transport Sublayer:&#10; The flexibility of IP allows this protocol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610600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Module - 1 : IoT Impact&#10;IoT Impact&#10;Dr. Syed Mustafa, HKBKCE. 23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Picture 2" descr="Module – 1 Layer 2: Communications Network Layer&#10;IoT Network Management Sublayer:&#10; IP, TCP, and UDP bring connectivity t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1440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Module – 1 Layer 2: Communications Network Layer&#10;IoT Network Management Sublayer:&#10; IP logic, some IoT implementers have s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8686800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 descr="Module – 1 Layer 2: Communications Network Layer&#10;IoT Network Management Sublayer:&#10; One example is WebSocket. WebSocket is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6106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2" name="Picture 2" descr="Module – 1 Layer 2: Communications Network Layer&#10;IoT Network Management Sublayer:&#10; With the same logic of reusing well-k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87630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2" descr="Module – 1 Layer 2: Communications Network Layer&#10;IoT Network Management Sublayer:&#10; To respond to the limits of web-based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5344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 descr="Module – 1 Layer 2: Communications Network Layer&#10;IoT Network Management Sublayer:&#10; Another common IoT protocol utilized 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0"/>
            <a:ext cx="8763000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 descr="Module – 1 The Core IoT Functional Stack&#10;2. Communications network layer/ Layer 2: Communications Network Layer&#10;1. Access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0"/>
            <a:ext cx="8763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 descr="Module – 1 Layer 3: Applications and Analytics Layer&#10;Applications and Analytics Layer:&#10; Once connected to a network, smar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40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2" descr="Module – 1 Layer 3: Applications and Analytics Layer&#10;Analytics Versus Control Applications:&#10; Multiple applications can h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89154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2" descr="Module – 1 Layer 3: Applications and Analytics Layer&#10;Analytics Versus Control Applications:&#10; From an architectural standp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8991600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Module - 1 : IoT Impact&#10;Connected Roadways- Google’s Self Driving Car&#10;Connected Roadways is a term associated with both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81000"/>
            <a:ext cx="8915400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2" descr="Module – 1 Layer 3: Applications and Analytics Layer&#10;Analytics Versus Control Applications:&#10;2. Control application:&#10; This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89154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 descr="Module – 1 Layer 3: Applications and Analytics Layer&#10;Analytics Versus Control Applications:&#10; Many advanced IoT applicati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9144000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" descr="Module – 1 Layer 3: Applications and Analytics Layer&#10;Data Versus Network Analytics&#10;Analytics is a general term that descr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40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 descr="Module – 1 Layer 3: Applications and Analytics Layer&#10;Data Versus Network Analytics&#10;1. Data analytics:&#10; Data analytics ca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8686800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2" descr="Module – 1 Layer 3: Applications and Analytics Layer&#10;Data Versus Network Analytics&#10;2. Network analytics:&#10; Most IoT system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9154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2" descr="Module – 1 Layer 3: Applications and Analytics Layer&#10;Data Versus Network Analytics&#10;2. Network analytics:&#10; A lasting loss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8392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4" name="Picture 2" descr="Module – 1 Layer 3: Applications and Analytics Layer&#10;Data Analytics Versus Business Benefits&#10;Almost any object can be con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8686800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 descr="Module – 1 Layer 3: Applications and Analytics Layer&#10;Data Analytics Versus Business Benefits&#10;Almost any object can be con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2" name="Picture 2" descr="Module – 1 Layer 3: Applications and Analytics Layer&#10;Data Analytics Versus Business Benefits&#10;An example of a flexible anal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 descr="Module – 1 The Core IoT Functional Stack&#10;3. Application and analytics layer/ Layer 3: Applications and Analytics Layer&#10;1.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154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Module - 1 : IoT Impact&#10;Connected Roadways&#10;Current challenges being addressed by Connected Roadways&#10;Challenge Supporting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8392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Picture 2" descr="Module – 1 Layer 3: Applications and Analytics Layer&#10;Smart Services:&#10; The ability to use IoT to improve operations is oft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89154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2" descr="Module – 1 Layer 3: Applications and Analytics Layer&#10;Smart Services:&#10; Smart services can also be used to measure the eff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610600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Picture 2" descr="Module – 1 Layer 3: Applications and Analytics Layer&#10;IoT Data Management and Compute Stack:&#10; The data generated by IoT s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2" descr="Module – 1 Layer 3: Applications and Analytics Layer&#10;IoT Data Management and Compute Stack:&#10;As data volume, the variety of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04800"/>
            <a:ext cx="86868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2" descr="Module – 1 Layer 3: Applications and Analytics Layer&#10;IoT Data Management and Compute Stack:&#10;2. Conserving network bandwidt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4000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Picture 2" descr="Module – 1 Layer 3: Applications and Analytics Layer&#10;IoT Data Management and Compute Stack:&#10;3. Increasing local efficiency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88392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Picture 2" descr="Module – 1 Fog Computing&#10;Fog Computing:&#10; The solution to the challenges in IoT is to distribute data management throughou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8392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98" name="Picture 2" descr="Module – 1 Fog Computing&#10;Fog Computing:&#10; An advantage of structure is that the fog node allows&#10;intelligence gathering (su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89154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Picture 2" descr="Module – 1 Fog Computing&#10;Fog Computing:&#10;Figure shows the placement&#10;of the fog layer in the IoT&#10;Data Management and&#10;Comput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91600" cy="716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 descr="Module – 1 Fog Computing&#10;Fog Computing:&#10; Fog services are typically accomplished very close to the edge device, sitting 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0"/>
            <a:ext cx="89154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Module - 1 : IoT Impact&#10;Connected Roadways&#10;Current challenges being addressed by Connected Roadways&#10;Challenge Supporting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8991600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0" name="Picture 2" descr="Module – 1 Fog Computing&#10;Fog Computing:&#10; In addition, having contextual awareness gives fog nodes the ability&#10;to react t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916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4" name="Picture 2" descr="Module – 1 Fog Computing&#10;Fog Computing:&#10; For example, tire pressure sensors on a large truck in an open-pit mine might&#10;c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Picture 2" descr="Module – 1 Fog Computing&#10;Fog Computing:&#10; IoT fog computing enables data to be preprocessed and correlated&#10;with other inpu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8915400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2" name="Picture 2" descr="Module – 1 Fog Computing&#10;Fog Computing:&#10;The defining characteristic of fog computing are as follows:&#10;1. Contextual locati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40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 descr="Module – 1 Fog Computing&#10;Fog Computing:&#10;The defining characteristic of fog computing are as follows:&#10;4. Wireless communic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7630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90" name="Picture 2" descr="Module – 1 Edge Computing&#10;Edge Computing:&#10; The natural place for a fog node is in the network device that sits&#10;closest t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8392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4" name="Picture 2" descr="Module – 1 Edge Computing&#10;Edge Computing:&#10; Some new classes of IoT endpoints have enough compute capabilities to&#10;perform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1440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38" name="Picture 2" descr="Module – 1 Edge Computing&#10;Edge Computing:&#10; Another example is in the use of smart meters.&#10; Edge compute–capable meters 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"/>
            <a:ext cx="8686800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2" name="Picture 2" descr="Module – 1 The Hierarchy of Edge, Fog, and Cloud&#10;The Hierarchy of Edge, Fog, and Cloud:&#10; Edge or fog computing in no way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0"/>
            <a:ext cx="83820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6" name="Picture 2" descr="Module – 1 The Hierarchy of Edge, Fog, and Cloud&#10;The Hierarchy of Edge, Fog, and Cloud:&#10; At each stage, data is collected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106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Module - 1 : IoT Impact&#10;Connected Roadways- IoT connected Roadways&#10;Intersection Movement Assist(IMA)&#10;This App warns the&#10;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40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Module – 1 The Hierarchy of Edge, Fog, and Cloud&#10;The Hierarchy of Edge, Fog, and Cloud:&#10; heterogeneity of IoT devices als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15400" cy="7086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34" name="Picture 2" descr="Module – 1 The Hierarchy of Edge, Fog, and Cloud&#10;The Hierarchy of Edge, Fog, and Cloud:&#10; Edge and fog thus require an abs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 descr="Module – 1 The Hierarchy of Edge, Fog, and Cloud&#10;Figure illustrates the&#10;hierarchical nature of&#10;edge, fog, and cloud&#10;comput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1440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2" name="Picture 2" descr="Internet of Things -  modul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4000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Module - 1 : IoT Impact&#10; The Connected Car&#10;With automated vehicle tracking, a vehicle ‘s location is used for notificati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91440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Module - 1 : What is IoT ?&#10; Genesis of IoT:&#10; The age of IoT is started in 2008 and 2009. In these years, more “things” c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1440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Module - 1 : IoT Impact&#10; The Connected Roadways – creates another area where third party uses the data&#10;generated by car.&#10;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4000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Module - 1 : IoT Impact&#10; The Connected Factory&#10;The main challenges facing manufacturing in a factory environment today:&#10;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3058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Module - 1 : IoT Impact&#10; The Connected Factory&#10;Example- In the ore melting process, control room will be far off from th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5344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Module - 1 : IoT Impact&#10;The Four Industrial Revolution&#10;Dr. Syed Mustafa, HKBKCE. 32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87630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Module - 1 : IoT Impact&#10;Smart Connected Buildings&#10;The function of a building is to provide a work environment that keeps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28" name="AutoShape 4" descr="Module - 1 : IoT Impact&#10;Smart Connected Buildings&#10;The function of a building is to provide a work environment that keeps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0" name="Picture 6" descr="Module - 1 : IoT Impact&#10;Smart Connected Buildings&#10;The function of a building is to provide a work environment that keeps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91440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Module - 1 : IoT Impact&#10;Smart Connected Buildings&#10;Sensors are used to control the heating, ventilation and air-conditio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8839200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Module - 1 : IoT Impact&#10;Smart Connected Buildings- Convergence of Building Technologies to IP&#10;Dr. Syed Mustafa, HKBKCE. 35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89916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Module - 1 : IoT Impact&#10;Smart Connected Buildings- A Framework for the Digital Ceiling&#10;Dr. Syed Mustafa, HKBKCE. 36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88392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Module - 1 : IoT Impact&#10;Smart Connected Buildings- An LED Ceiling with Occupancy Sensor&#10;Dr. Syed Mustafa, HKBKCE. 37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0"/>
            <a:ext cx="88392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Module - 1 : IoT Impact&#10;Smart Creatures-IoT Enabled Roach to find survivors&#10; IoT provides the ability to connect&#10;living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Module - 1 : What is IoT ?&#10; History:&#10;Dr. Syed Mustafa, HKBKCE. 12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04800"/>
            <a:ext cx="8610600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Module - 1 : Convergence of IT and IoT&#10;Comparing Operational Technology(OT) and Information Technology(IT)&#10;Dr. Syed Must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106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Module - 1 : Convergence of IT and IoT&#10;Comparing Operational Technology(OT) and Information Technology(IT)&#10;Dr. Syed Must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991600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Module - 1 : IoT challenges&#10;IoT challenges&#10;Challenge Description&#10;Scale&#10;• IT networks scale is larger, The scale of OT is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89154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Module - 1 : IoT challenges&#10;IoT challenges&#10;Challenge Description&#10;Big Data and&#10;Data Analytics&#10;• IoT and large number of s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8915400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Module - 1 : IoT challenges&#10;IoT challenges&#10;Challenge Description&#10;Big Data and&#10;Data Analytics&#10;• IoT and large number of s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0"/>
            <a:ext cx="8991600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Module - 1 Drivers Behind New Network Architecture&#10;The key difference between IT and IoT is the Data.&#10;IT systems are mos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7630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Module - 1 Drivers Behind New Network Architecture&#10;IoT Architectural Drivers.&#10;Challenges Description IoT Architectural Ch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8763000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Module - 1 Drivers Behind New Network Architecture&#10;IoT Architectural Drivers.&#10;Challenges Description IoT Architectural Ch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91440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Module - 1 Drivers Behind New Network Architecture&#10;IoT Architectural Drivers.&#10;Challenges Description IoT Architectural Ch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1440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Module - 1 Drivers Behind New Network Architecture&#10;The requirements driving specific architectural changes for IoT.&#10; Scal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7630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Module - 1 : What is IoT ?&#10; Kevin’s Explanation:&#10; IoT involves the addition of&#10;senses to computers.&#10; In the 20th centur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9144000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Module - 1 Drivers Behind New Network Architecture&#10;The requirements driving specific architectural changes for IoT.&#10; Secu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Module - 1 Drivers Behind New Network Architecture&#10;The requirements driving specific architectural changes for IoT.&#10; Secu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Module - 1 Drivers Behind New Network Architecture&#10;The requirements driving specific architectural changes for IoT.&#10; Secu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0"/>
            <a:ext cx="87630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Module - 1 Drivers Behind New Network Architecture&#10;The requirements driving specific architectural changes for IoT.&#10; Cons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Module - 1 Drivers Behind New Network Architecture&#10;The requirements driving specific architectural changes for IoT.&#10;Const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0"/>
            <a:ext cx="8382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Module - 1 Drivers Behind New Network Architecture&#10;The requirements driving specific architectural changes for IoT.&#10; Dat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0"/>
            <a:ext cx="84582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Module – 1 COMPARING IoT Architecture&#10;• The foundational concept in all these architecture is supporting data, process and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91440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Module – 1 COMPARING IoT Architecture&#10;The OneM2M IoT standardized Architecture:&#10; The goal of one M2M is to create a comm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0"/>
            <a:ext cx="8763000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Module – 1 COMPARING IoT Architecture&#10;The OneM2M IoT standardized Architecture:&#10;Dr. Syed Mustafa, HKBKCE. 57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Module – 1 COMPARING IoT Architecture&#10;The OneM2M IoT standardized Architecture:&#10;The OneM2M IoT standardized Architectur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239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Module - 1 : What is IoT ?&#10; Evolutionary Phases of the Internet&#10;Connectivity&#10;Digitize Access&#10;• Email&#10;• Web Browser&#10;• Sear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91440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Module – 1 COMPARING IoT Architecture&#10;The OneM2M IoT standardized Architecture:&#10;1. Application Layer&#10; oneM2M architectu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839200" cy="7086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Module – 1 COMPARING IoT Architecture&#10; The OneM2M IoT standardized Architecture:&#10; 2. Service Layer&#10; Shown as horizontal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3820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Module – 1 COMPARING IoT Architecture&#10;The OneM2M IoT standardized Architecture:&#10;3. Network Layer&#10;• This is the communic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839200" cy="5562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Module – 1 COMPARING IoT Architecture&#10; The OneM2M IoT standardized Architecture:&#10; 3. Network Layer&#10;• In many cases, the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86868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Module – 1 COMPARING IoT Architecture&#10;The IoT World Forum (IoTWF) Standardized Architecture:&#10; In 2014 the IoTWF architect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Module – 1 COMPARING IoT Architecture&#10;The IoT World Forum (IoTWF) Standardized Architecture&#10;Dr. Syed Mustafa, HKBKCE. 64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8392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Module – 1 COMPARING IoT Architecture&#10;The IoT World Forum (IoTWF) Standardized Architecture:&#10; The IoT Reference Model def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8915400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Module – 1 COMPARING IoT Architecture&#10;The IoT World Forum (IoTWF) Standardized Architecture:&#10;Seven layers of the IoT Ref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9154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Module – 1 COMPARING IoT Architecture&#10;The IoT World Forum (IoTWF) Standardized Architecture:&#10; Layer 2: Connectivity Layer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81000"/>
            <a:ext cx="88392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Module – 1 COMPARING IoT Architecture&#10;The IoT World Forum (IoTWF) Standardized Architecture:&#10; Layer 2:&#10;Connectivity Layer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" y="304800"/>
            <a:ext cx="90678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Module - 1 : What is IoT ?&#10; Evolutionary Phases of the Internet&#10;Internet Phase Definition&#10;Connectivity&#10;(Digitize Access)&#10;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89154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Module – 1 COMPARING IoT Architecture&#10;The IoT World Forum (IoTWF) Standardized Architecture:&#10; Layer 3: Edge Computing Lay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4000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Module – 1 COMPARING IoT Architecture&#10;The IoT World Forum (IoTWF) Standardized Architecture:&#10; Layer 3: Edge&#10;Computing Lay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0"/>
            <a:ext cx="8763000" cy="701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dule – 1 COMPARING IoT Architecture&#10;The IoT World Forum (IoTWF) Standardized Architecture:&#10; Layer 3: Edge Computing Lay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91440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Module – 1 COMPARING IoT Architecture&#10;The IoT World Forum (IoTWF) Standardized Architecture:&#10; Upper Layers: Layers 4–7&#10;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04800"/>
            <a:ext cx="86868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Module – 1 COMPARING IoT Architecture&#10;The IoT World Forum (IoTWF) Standardized Architecture:&#10; Upper Layers:&#10;Layers 4–7&#10;Dr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"/>
            <a:ext cx="8153400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Module – 1 COMPARING IoT Architecture&#10;The IoT World Forum (IoTWF) Standardized Architecture:&#10; IT and OT Responsibilities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Module – 1 COMPARING IoT Architecture&#10;The IoT World Forum (IoTWF) Standardized Architecture:&#10;IoT Reference Model Separati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5344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Module – 1 COMPARING IoT Architecture&#10;The IoT World Forum (IoTWF) Standardized Architecture:&#10; As demonstrated in Figure,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610600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Module – 1 COMPARING IoT Architecture&#10;The IoT World Forum (IoTWF) Standardized Architecture:&#10; In the past, OT and IT hav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04800"/>
            <a:ext cx="84582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Module – 1 COMPARING IoT Architecture&#10;The IoT World Forum (IoTWF) Standardized Architecture:&#10; To meet this requirement, d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Module - 1 : What is IoT ?&#10; Evolutionary Phases of the Internet&#10; Each phase of evolutionary phases builds on the previou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88392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Module – 1 COMPARING IoT Architecture&#10;Additional IoT Reference Models:&#10;Dr. Syed Mustafa, HKBKCE. 79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8534400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Module – 1 COMPARING IoT Architecture&#10;Additional IoT Reference Models:&#10;Dr. Syed Mustafa, HKBKCE. 80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4582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Module – 1 COMPARING IoT Architecture&#10;Additional IoT Reference Models:&#10;Dr. Syed Mustafa, HKBKCE. 81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3820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Module – 1 COMPARING IoT Architecture&#10;A Simplified IoT Architecture:&#10; All reference models, they each approach IoT from 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89154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Module – 1 A Simplified IoT Architecture&#10;A Simplified IoT Architecture:&#10;Dr. Syed Mustafa, HKBKCE. 83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3820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Module – 1 A Simplified IoT Architecture&#10;A Simplified IoT Architecture:&#10; The framework separates the core IoT and data m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04800"/>
            <a:ext cx="86106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Module – 1 A Simplified IoT Architecture&#10;A Simplified IoT Architecture:&#10; Consider for a moment the heterogeneity of IoT s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458200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Module – 1 A Simplified IoT Architecture&#10;A Simplified IoT Architecture:&#10; Many of the last-mile technologies used in IoT 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87630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Module – 1 A Simplified IoT Architecture&#10;A Simplified IoT Architecture:&#10; In the model presented, data management is alig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9916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Module – 1 Simplified IoT Architecture&#10;A Simplified IoT Architecture:&#10;Dr. Syed Mustafa, HKBKCE. 88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"/>
            <a:ext cx="8610600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Module - 1 : What is IoT ?&#10; Evolutionary Phases of the Internet&#10;Internet Phase: Second Phase Networked Economy (Digitize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83058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Module – 1 A Simplified IoT Architecture&#10;A Simplified IoT Architecture:&#10; The Core IoT Functional Stack can be expanded i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3820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Module – 1 A Simplified IoT Architecture&#10;A Simplified IoT Architecture:&#10; IoT often involves a strong big data analytics c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8839200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Module – 1 The Core IoT Functional Stack&#10; IoT networks are built around the concept of “things,” or smart objects&#10;perform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106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Module – 1 The Core IoT Functional Stack&#10; In this case, the management platform can be used to process data collected&#10;fr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106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Module – 1 The Core IoT Functional Stack&#10; Communications network layer: When smart objects are not self contained,&#10;they 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04800"/>
            <a:ext cx="84582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Module – 1 The Core IoT Functional Stack&#10;2. Gateways and backhaul network sublayer:&#10;• A common communication system organ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106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Module – 1 The Core IoT Functional Stack&#10;3. Network transport sublayer:&#10; For communication to be successful, network and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400"/>
            <a:ext cx="8534400" cy="670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Module – 1 The Core IoT Functional Stack&#10;Application and analytics layer:&#10; At the upper layer, an application needs to pr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83820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 descr="Module – 1 The Core IoT Functional Stack&#10;1. “Things” layer&#10;2. Communications network layer&#10;1. Access network sublayer&#10;2. G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83058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Module – 1 Layer -1 Things: Sensors and Actuators Layer&#10; Most IoT networks start from the object, or “thing,” that needs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6106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Module - 1 : What is IoT ?&#10; Evolutionary Phases of the Internet&#10;Internet Phase: Third Phase Immersive Experiences (Digit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8686800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Module – 1 Layer -1 Things: Sensors and Actuators Layer&#10;One architectural classification could be:&#10; Battery-powered or p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0"/>
            <a:ext cx="82296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Module – 1 Layer -1 Things: Sensors and Actuators Layer&#10;Mobile or static:&#10;• This classification is based on whether the “t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87630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Module – 1 Layer -1 Things: Sensors and Actuators Layer&#10;Low or high reporting frequency:&#10;• This classification is based o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4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Module – 1 Layer -1 Things: Sensors and Actuators Layer&#10;Simple or rich data:&#10; This classification is based on the quantit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28600"/>
            <a:ext cx="8991600" cy="632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Module – 1 Layer -1 Things: Sensors and Actuators Layer&#10;Report range:&#10; This classification is based on the distance at wh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1440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 descr="Module – 1 Layer -1 Things: Sensors and Actuators Layer&#10;Object density per cell:&#10; This classification is based on the num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17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 descr="Module – 1 Layer -1 Things: Sensors and Actuators Layer&#10; From a network architectural standpoint, initial task is to det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"/>
            <a:ext cx="8382000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Module – 1 Layer -1 Things: Sensors and Actuators Layer&#10;Dr. Syed Mustafa, HKBKCE. 106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6868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Module – 1 Layer -1 Things: Sensors and Actuators Layer&#10; The categories used to classify things can influence other param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86106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 descr="Module – 1 Layer -1 Things: Sensors and Actuators Layer&#10; For example, a missing monthly report from an asphalt moisture s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"/>
            <a:ext cx="89916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0</Words>
  <Application>Microsoft Office PowerPoint</Application>
  <PresentationFormat>On-screen Show (4:3)</PresentationFormat>
  <Paragraphs>0</Paragraphs>
  <Slides>183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183</vt:i4>
      </vt:variant>
    </vt:vector>
  </HeadingPairs>
  <TitlesOfParts>
    <vt:vector size="18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17</cp:revision>
  <dcterms:created xsi:type="dcterms:W3CDTF">2006-08-16T00:00:00Z</dcterms:created>
  <dcterms:modified xsi:type="dcterms:W3CDTF">2021-03-29T12:01:14Z</dcterms:modified>
</cp:coreProperties>
</file>